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62" r:id="rId6"/>
    <p:sldId id="258" r:id="rId7"/>
    <p:sldId id="263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370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0348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287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6335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361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539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8353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419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80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9940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163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B689-CF38-41E4-93AE-BCEF7BF4B98B}" type="datetimeFigureOut">
              <a:rPr lang="en-NZ" smtClean="0"/>
              <a:t>8/05/2017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B6D0-FAAF-402A-ACA5-7BDE88D7D5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1307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253" y="423081"/>
            <a:ext cx="8943833" cy="2156345"/>
          </a:xfrm>
        </p:spPr>
        <p:txBody>
          <a:bodyPr>
            <a:normAutofit/>
          </a:bodyPr>
          <a:lstStyle/>
          <a:p>
            <a:r>
              <a:rPr lang="en-NZ" sz="8000" b="1" dirty="0" smtClean="0">
                <a:solidFill>
                  <a:srgbClr val="FFFF00"/>
                </a:solidFill>
              </a:rPr>
              <a:t>Garlic </a:t>
            </a:r>
            <a:r>
              <a:rPr lang="en-NZ" sz="8000" b="1" dirty="0" smtClean="0">
                <a:solidFill>
                  <a:srgbClr val="FFFF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Curiosities 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6345" y="4421875"/>
            <a:ext cx="7633648" cy="1299949"/>
          </a:xfrm>
        </p:spPr>
        <p:txBody>
          <a:bodyPr/>
          <a:lstStyle/>
          <a:p>
            <a:endParaRPr lang="en-NZ" b="1" dirty="0" smtClean="0"/>
          </a:p>
          <a:p>
            <a:r>
              <a:rPr lang="en-NZ" sz="3500" b="1" dirty="0" smtClean="0"/>
              <a:t>And some useful advise of sorts… </a:t>
            </a:r>
            <a:endParaRPr lang="en-NZ" sz="3500" b="1" dirty="0"/>
          </a:p>
        </p:txBody>
      </p:sp>
      <p:sp>
        <p:nvSpPr>
          <p:cNvPr id="4" name="AutoShape 2" descr="Image result for garli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89" y="2170348"/>
            <a:ext cx="3392582" cy="19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solidFill>
                  <a:srgbClr val="FFFF00"/>
                </a:solidFill>
              </a:rPr>
              <a:t>Harvest </a:t>
            </a:r>
            <a:endParaRPr lang="en-NZ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514901"/>
            <a:ext cx="11163869" cy="5076968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STOP watering / irrigation one month out.  Be sure to inform the weather of this requirement. </a:t>
            </a:r>
          </a:p>
          <a:p>
            <a:r>
              <a:rPr lang="en-NZ" dirty="0" smtClean="0"/>
              <a:t>Aim for fine weather, no rain.  Monitor long range weather forecasts in the lead up to </a:t>
            </a:r>
            <a:r>
              <a:rPr lang="en-NZ" dirty="0"/>
              <a:t>X</a:t>
            </a:r>
            <a:r>
              <a:rPr lang="en-NZ" dirty="0" smtClean="0"/>
              <a:t>mas / Jan.  </a:t>
            </a:r>
          </a:p>
          <a:p>
            <a:r>
              <a:rPr lang="en-NZ" dirty="0" smtClean="0"/>
              <a:t>Retain roots, shake off as mush soil as possible.  </a:t>
            </a:r>
          </a:p>
          <a:p>
            <a:r>
              <a:rPr lang="en-NZ" dirty="0" smtClean="0"/>
              <a:t>Once pulled lay out in sun for 1-2 days. Do so in order to cover the bulbs with leaf of next row.  Fresh bulbs can and do get sun burnt </a:t>
            </a:r>
          </a:p>
          <a:p>
            <a:r>
              <a:rPr lang="en-NZ" dirty="0" smtClean="0"/>
              <a:t>Hang, individually or bunches. </a:t>
            </a:r>
          </a:p>
          <a:p>
            <a:r>
              <a:rPr lang="en-NZ" dirty="0" smtClean="0"/>
              <a:t>When dry, tidy up – remove soils, cut stems, inspect for any damage and discard, store in dry cool spot, check regularly.  I use onion sacks hung in a cupboard.  </a:t>
            </a:r>
          </a:p>
          <a:p>
            <a:pPr marL="457200" lvl="1" indent="0" algn="ctr">
              <a:buNone/>
            </a:pPr>
            <a:endParaRPr lang="en-NZ" sz="3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en-NZ" sz="3000" b="1" i="1" dirty="0" smtClean="0">
                <a:solidFill>
                  <a:schemeClr val="accent2">
                    <a:lumMod val="75000"/>
                  </a:schemeClr>
                </a:solidFill>
              </a:rPr>
              <a:t>Drying / Hanging area ideally dry, good air flow, out of direct sun, tin sheds no good. 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78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4062"/>
            <a:ext cx="10515600" cy="53329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6000" b="1" dirty="0" smtClean="0">
                <a:solidFill>
                  <a:srgbClr val="FFFF00"/>
                </a:solidFill>
              </a:rPr>
              <a:t>How did the hipster burn his mouth? </a:t>
            </a:r>
          </a:p>
          <a:p>
            <a:pPr algn="ctr"/>
            <a:endParaRPr lang="en-NZ" sz="60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NZ" sz="6000" b="1" dirty="0" smtClean="0">
                <a:solidFill>
                  <a:srgbClr val="FFFF00"/>
                </a:solidFill>
              </a:rPr>
              <a:t>He ate garlic bread long before it was cool…… </a:t>
            </a:r>
            <a:endParaRPr lang="en-NZ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solidFill>
                  <a:srgbClr val="FFFF00"/>
                </a:solidFill>
              </a:rPr>
              <a:t>Origins  </a:t>
            </a:r>
            <a:endParaRPr lang="en-NZ" sz="6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Image result for old asian boats draw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50" y="312738"/>
            <a:ext cx="2794269" cy="23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egyptian boa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6" descr="Image result for egyptian boa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513" y="477091"/>
            <a:ext cx="3197124" cy="199257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10515600" cy="453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N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  <a:p>
            <a:pPr marL="0" indent="0">
              <a:buFont typeface="Arial" panose="020B0604020202020204" pitchFamily="34" charset="0"/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Dating back to </a:t>
            </a:r>
            <a:r>
              <a:rPr lang="en-NZ" dirty="0"/>
              <a:t>the Babylonians </a:t>
            </a:r>
            <a:r>
              <a:rPr lang="en-NZ" dirty="0" smtClean="0"/>
              <a:t>some 4500 years ago, Garlic is one </a:t>
            </a:r>
            <a:r>
              <a:rPr lang="en-NZ" dirty="0"/>
              <a:t>of </a:t>
            </a:r>
            <a:r>
              <a:rPr lang="en-NZ" dirty="0" smtClean="0"/>
              <a:t>oldest </a:t>
            </a:r>
            <a:r>
              <a:rPr lang="en-NZ" dirty="0"/>
              <a:t>known horticultural crops in the Old World. </a:t>
            </a:r>
            <a:endParaRPr lang="en-NZ" dirty="0" smtClean="0"/>
          </a:p>
        </p:txBody>
      </p:sp>
      <p:pic>
        <p:nvPicPr>
          <p:cNvPr id="3080" name="Picture 8" descr="Image result for Babyloni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338401"/>
            <a:ext cx="3238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solidFill>
                  <a:srgbClr val="FFFF00"/>
                </a:solidFill>
              </a:rPr>
              <a:t>Historical Insights </a:t>
            </a:r>
            <a:endParaRPr lang="en-NZ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Garlic has long been celebrated for </a:t>
            </a:r>
            <a:r>
              <a:rPr lang="en-NZ" dirty="0"/>
              <a:t>its medicinal </a:t>
            </a:r>
            <a:r>
              <a:rPr lang="en-NZ" dirty="0" smtClean="0"/>
              <a:t>qualities.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Greeks consumed it before sports.</a:t>
            </a:r>
          </a:p>
          <a:p>
            <a:r>
              <a:rPr lang="en-NZ" dirty="0"/>
              <a:t>Vikings praised garlic for it’s </a:t>
            </a:r>
            <a:r>
              <a:rPr lang="en-NZ" dirty="0" smtClean="0"/>
              <a:t>spiritual purposes.</a:t>
            </a:r>
          </a:p>
          <a:p>
            <a:r>
              <a:rPr lang="en-NZ" dirty="0" smtClean="0"/>
              <a:t>Romans consumed it before battle.</a:t>
            </a:r>
          </a:p>
          <a:p>
            <a:r>
              <a:rPr lang="en-NZ" dirty="0" smtClean="0"/>
              <a:t>Egyptian slaves lived off it with bread whilst building the pyramids.</a:t>
            </a:r>
          </a:p>
          <a:p>
            <a:r>
              <a:rPr lang="en-NZ" dirty="0" smtClean="0"/>
              <a:t>Asian countries prescribed it to lift depression and </a:t>
            </a:r>
            <a:r>
              <a:rPr lang="en-NZ" dirty="0" err="1" smtClean="0"/>
              <a:t>tx</a:t>
            </a:r>
            <a:r>
              <a:rPr lang="en-NZ" dirty="0" smtClean="0"/>
              <a:t> parasites. </a:t>
            </a:r>
          </a:p>
        </p:txBody>
      </p:sp>
      <p:pic>
        <p:nvPicPr>
          <p:cNvPr id="2050" name="Picture 2" descr="Image result for histo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505">
            <a:off x="9217049" y="226905"/>
            <a:ext cx="2748046" cy="27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74" y="2758886"/>
            <a:ext cx="10515600" cy="1325563"/>
          </a:xfrm>
        </p:spPr>
        <p:txBody>
          <a:bodyPr>
            <a:normAutofit/>
          </a:bodyPr>
          <a:lstStyle/>
          <a:p>
            <a:r>
              <a:rPr lang="en-NZ" sz="6000" b="1" dirty="0" smtClean="0">
                <a:solidFill>
                  <a:srgbClr val="FFFF00"/>
                </a:solidFill>
              </a:rPr>
              <a:t>Soft Neck </a:t>
            </a:r>
            <a:endParaRPr lang="en-NZ" sz="60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9311" y="610491"/>
            <a:ext cx="7492229" cy="56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01" y="2743826"/>
            <a:ext cx="10515600" cy="1325563"/>
          </a:xfrm>
        </p:spPr>
        <p:txBody>
          <a:bodyPr>
            <a:normAutofit/>
          </a:bodyPr>
          <a:lstStyle/>
          <a:p>
            <a:r>
              <a:rPr lang="en-NZ" sz="6000" b="1" dirty="0" smtClean="0">
                <a:solidFill>
                  <a:srgbClr val="FFFF00"/>
                </a:solidFill>
              </a:rPr>
              <a:t>Hard Neck </a:t>
            </a:r>
            <a:endParaRPr lang="en-NZ" sz="6000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365" y="563168"/>
            <a:ext cx="7591709" cy="56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197"/>
            <a:ext cx="10515600" cy="4634766"/>
          </a:xfrm>
        </p:spPr>
        <p:txBody>
          <a:bodyPr/>
          <a:lstStyle/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9753"/>
              </p:ext>
            </p:extLst>
          </p:nvPr>
        </p:nvGraphicFramePr>
        <p:xfrm>
          <a:off x="1012208" y="163777"/>
          <a:ext cx="10167584" cy="65314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83792"/>
                <a:gridCol w="5083792"/>
              </a:tblGrid>
              <a:tr h="650066">
                <a:tc>
                  <a:txBody>
                    <a:bodyPr/>
                    <a:lstStyle/>
                    <a:p>
                      <a:pPr algn="l"/>
                      <a:r>
                        <a:rPr lang="en-NZ" sz="6000" b="1" dirty="0" smtClean="0">
                          <a:solidFill>
                            <a:srgbClr val="FFFF00"/>
                          </a:solidFill>
                        </a:rPr>
                        <a:t>Soft Neck</a:t>
                      </a:r>
                      <a:r>
                        <a:rPr lang="en-NZ" sz="6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NZ" sz="6000" dirty="0"/>
                    </a:p>
                  </a:txBody>
                  <a:tcPr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6000" b="1" dirty="0" smtClean="0">
                          <a:solidFill>
                            <a:srgbClr val="FFFF00"/>
                          </a:solidFill>
                        </a:rPr>
                        <a:t>Hard Neck </a:t>
                      </a:r>
                      <a:endParaRPr lang="en-NZ" sz="6000" dirty="0"/>
                    </a:p>
                  </a:txBody>
                  <a:tcPr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066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Pliable stalk</a:t>
                      </a: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Stiff central stalk</a:t>
                      </a:r>
                      <a:r>
                        <a:rPr lang="en-NZ" sz="3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1788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Falls over when ready for harvest</a:t>
                      </a: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Harvest when top few leaves yellowing </a:t>
                      </a: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1788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Typically planted in early spring </a:t>
                      </a: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Typically planted in</a:t>
                      </a:r>
                      <a:r>
                        <a:rPr lang="en-NZ" sz="3000" b="0" baseline="0" dirty="0" smtClean="0">
                          <a:solidFill>
                            <a:schemeClr val="tx1"/>
                          </a:solidFill>
                        </a:rPr>
                        <a:t> autumn, </a:t>
                      </a: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over wintered </a:t>
                      </a: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06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Stores better </a:t>
                      </a: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More</a:t>
                      </a:r>
                      <a:r>
                        <a:rPr lang="en-NZ" sz="3000" b="0" baseline="0" dirty="0" smtClean="0">
                          <a:solidFill>
                            <a:schemeClr val="tx1"/>
                          </a:solidFill>
                        </a:rPr>
                        <a:t> cold torrent </a:t>
                      </a: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1788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Commonly</a:t>
                      </a:r>
                      <a:r>
                        <a:rPr lang="en-NZ" sz="3000" b="0" baseline="0" dirty="0" smtClean="0">
                          <a:solidFill>
                            <a:schemeClr val="tx1"/>
                          </a:solidFill>
                        </a:rPr>
                        <a:t> found in stores / grown for supermarkets.  </a:t>
                      </a: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More varieties </a:t>
                      </a:r>
                      <a:r>
                        <a:rPr lang="en-NZ" sz="3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066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NZ" sz="3000" b="0" dirty="0" smtClean="0">
                          <a:solidFill>
                            <a:schemeClr val="tx1"/>
                          </a:solidFill>
                        </a:rPr>
                        <a:t>Produces</a:t>
                      </a:r>
                      <a:r>
                        <a:rPr lang="en-NZ" sz="3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sz="3000" b="0" baseline="0" dirty="0" err="1" smtClean="0">
                          <a:solidFill>
                            <a:schemeClr val="tx1"/>
                          </a:solidFill>
                        </a:rPr>
                        <a:t>scapes</a:t>
                      </a:r>
                      <a:r>
                        <a:rPr lang="en-NZ" sz="3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6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solidFill>
                  <a:srgbClr val="FFFF00"/>
                </a:solidFill>
              </a:rPr>
              <a:t>Growing </a:t>
            </a:r>
            <a:endParaRPr lang="en-NZ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845"/>
            <a:ext cx="10515600" cy="46211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NZ" sz="3300" dirty="0" smtClean="0"/>
              <a:t>Must haves:</a:t>
            </a:r>
          </a:p>
          <a:p>
            <a:r>
              <a:rPr lang="en-NZ" sz="3300" dirty="0" smtClean="0"/>
              <a:t>Good drainage – prefers semi dry growing conditions </a:t>
            </a:r>
          </a:p>
          <a:p>
            <a:r>
              <a:rPr lang="en-NZ" sz="3300" dirty="0" smtClean="0"/>
              <a:t>Rich soil</a:t>
            </a:r>
          </a:p>
          <a:p>
            <a:r>
              <a:rPr lang="en-NZ" sz="3300" dirty="0" smtClean="0"/>
              <a:t>Feed well – balanced NPK fertiliser or equivalent  </a:t>
            </a:r>
          </a:p>
          <a:p>
            <a:r>
              <a:rPr lang="en-NZ" sz="3300" dirty="0" smtClean="0"/>
              <a:t>Requires 6-8 hours sunlight / day</a:t>
            </a:r>
          </a:p>
          <a:p>
            <a:r>
              <a:rPr lang="en-NZ" sz="3300" dirty="0" smtClean="0"/>
              <a:t>Ideal </a:t>
            </a:r>
            <a:r>
              <a:rPr lang="en-NZ" sz="3300" dirty="0"/>
              <a:t>growing temps 13-23 degrees</a:t>
            </a:r>
          </a:p>
          <a:p>
            <a:r>
              <a:rPr lang="en-NZ" sz="3300" dirty="0" smtClean="0"/>
              <a:t>Moderate to low water intake – keep irrigation as regular as possible </a:t>
            </a:r>
          </a:p>
          <a:p>
            <a:r>
              <a:rPr lang="en-NZ" sz="3300" dirty="0" smtClean="0"/>
              <a:t>Minimal pest and disease – rust most common </a:t>
            </a:r>
          </a:p>
          <a:p>
            <a:pPr marL="0" indent="0">
              <a:buNone/>
            </a:pPr>
            <a:r>
              <a:rPr lang="en-NZ" sz="3300" dirty="0" smtClean="0"/>
              <a:t>  </a:t>
            </a:r>
          </a:p>
          <a:p>
            <a:pPr marL="0" indent="0">
              <a:buNone/>
            </a:pPr>
            <a:r>
              <a:rPr lang="en-NZ" sz="3300" dirty="0" smtClean="0"/>
              <a:t>Put some effort into bed preparation for a good harvest.  Compressed sheep pellets work well, slow to break down, sustainable, cheep.  Seaweed provides a good source of trace elements, also cheep if not free! 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772" y="284969"/>
            <a:ext cx="2607399" cy="210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710" y="284969"/>
            <a:ext cx="1507847" cy="15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299"/>
            <a:ext cx="10515600" cy="5063320"/>
          </a:xfrm>
        </p:spPr>
        <p:txBody>
          <a:bodyPr>
            <a:normAutofit/>
          </a:bodyPr>
          <a:lstStyle/>
          <a:p>
            <a:r>
              <a:rPr lang="en-NZ" dirty="0" smtClean="0"/>
              <a:t>Don’t </a:t>
            </a:r>
            <a:r>
              <a:rPr lang="en-NZ" dirty="0"/>
              <a:t>separate the cloves from bub until ready to plant, this prevents the </a:t>
            </a:r>
            <a:r>
              <a:rPr lang="en-NZ" dirty="0" smtClean="0"/>
              <a:t>baby root drying </a:t>
            </a:r>
            <a:r>
              <a:rPr lang="en-NZ" dirty="0"/>
              <a:t>out. </a:t>
            </a:r>
            <a:endParaRPr lang="en-NZ" dirty="0" smtClean="0"/>
          </a:p>
          <a:p>
            <a:r>
              <a:rPr lang="en-NZ" dirty="0" smtClean="0"/>
              <a:t>Keep weed free, well mulched.  </a:t>
            </a:r>
          </a:p>
          <a:p>
            <a:r>
              <a:rPr lang="en-NZ" dirty="0" smtClean="0"/>
              <a:t>Spaced about 10/15cm.</a:t>
            </a:r>
          </a:p>
          <a:p>
            <a:r>
              <a:rPr lang="en-NZ" sz="3000" b="1" dirty="0">
                <a:solidFill>
                  <a:srgbClr val="FFFF00"/>
                </a:solidFill>
              </a:rPr>
              <a:t>Companion </a:t>
            </a:r>
            <a:r>
              <a:rPr lang="en-NZ" dirty="0"/>
              <a:t>with everything aside from: Peas, Beans, Cabbage, </a:t>
            </a:r>
            <a:r>
              <a:rPr lang="en-NZ" dirty="0" smtClean="0"/>
              <a:t>Strawberries.  Excellent under apple trees, with roses, tomatoes, etc.  Aphids HATE it.  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07452"/>
            <a:ext cx="10515600" cy="1325563"/>
          </a:xfrm>
        </p:spPr>
        <p:txBody>
          <a:bodyPr>
            <a:normAutofit/>
          </a:bodyPr>
          <a:lstStyle/>
          <a:p>
            <a:r>
              <a:rPr lang="en-NZ" sz="6000" b="1" dirty="0" smtClean="0">
                <a:solidFill>
                  <a:srgbClr val="FFFF00"/>
                </a:solidFill>
              </a:rPr>
              <a:t>Growing…</a:t>
            </a:r>
            <a:endParaRPr lang="en-NZ" sz="6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sad cartoon ap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67" y="4574108"/>
            <a:ext cx="1912511" cy="19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0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>
                <a:solidFill>
                  <a:srgbClr val="FFFF00"/>
                </a:solidFill>
              </a:rPr>
              <a:t>Seed source </a:t>
            </a:r>
          </a:p>
          <a:p>
            <a:pPr marL="0" indent="0">
              <a:buNone/>
            </a:pPr>
            <a:r>
              <a:rPr lang="en-NZ" dirty="0"/>
              <a:t>Resist the urge in using supermarket brought garlic.  Often </a:t>
            </a:r>
            <a:r>
              <a:rPr lang="en-NZ" dirty="0" err="1"/>
              <a:t>tx</a:t>
            </a:r>
            <a:r>
              <a:rPr lang="en-NZ" dirty="0"/>
              <a:t> with fungicides, anyone's guess to what variety or origin?? In some cases plants will sprout, grow slightly but never form a decent bulb, waste of time.   </a:t>
            </a:r>
            <a:r>
              <a:rPr lang="en-NZ" dirty="0" smtClean="0"/>
              <a:t>Instead save your own, Garlic will adapt to your growing environment therefore only improving your chances.  Failing that, Framers market, garden centres, etc.  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b="1" dirty="0" err="1">
                <a:solidFill>
                  <a:srgbClr val="FFFF00"/>
                </a:solidFill>
              </a:rPr>
              <a:t>Scapes</a:t>
            </a:r>
            <a:r>
              <a:rPr lang="en-NZ" b="1" dirty="0">
                <a:solidFill>
                  <a:srgbClr val="FFFF00"/>
                </a:solidFill>
              </a:rPr>
              <a:t> (flower stem) </a:t>
            </a:r>
            <a:r>
              <a:rPr lang="en-NZ" dirty="0"/>
              <a:t>– remove approx. one month prior to harvest &amp; eat YUM! Removing concentrates growth energy to bulb. </a:t>
            </a:r>
          </a:p>
          <a:p>
            <a:endParaRPr lang="en-NZ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solidFill>
                  <a:srgbClr val="FFFF00"/>
                </a:solidFill>
              </a:rPr>
              <a:t>Growing…..</a:t>
            </a:r>
            <a:endParaRPr lang="en-NZ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566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GungsuhChe</vt:lpstr>
      <vt:lpstr>Arial</vt:lpstr>
      <vt:lpstr>Calibri</vt:lpstr>
      <vt:lpstr>Calibri Light</vt:lpstr>
      <vt:lpstr>Wingdings</vt:lpstr>
      <vt:lpstr>office theme</vt:lpstr>
      <vt:lpstr>Garlic Curiosities  </vt:lpstr>
      <vt:lpstr>Origins  </vt:lpstr>
      <vt:lpstr>Historical Insights </vt:lpstr>
      <vt:lpstr>Soft Neck </vt:lpstr>
      <vt:lpstr>Hard Neck </vt:lpstr>
      <vt:lpstr>PowerPoint Presentation</vt:lpstr>
      <vt:lpstr>Growing </vt:lpstr>
      <vt:lpstr>Growing…</vt:lpstr>
      <vt:lpstr>Growing…..</vt:lpstr>
      <vt:lpstr>Harvest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.</dc:creator>
  <cp:lastModifiedBy>Sarah .</cp:lastModifiedBy>
  <cp:revision>23</cp:revision>
  <dcterms:created xsi:type="dcterms:W3CDTF">2017-04-23T05:32:41Z</dcterms:created>
  <dcterms:modified xsi:type="dcterms:W3CDTF">2017-05-08T07:30:31Z</dcterms:modified>
</cp:coreProperties>
</file>